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9" r:id="rId2"/>
    <p:sldId id="336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521415D9-36F7-43E2-AB2F-B90AF26B5E84}">
      <p14:sectionLst xmlns:p14="http://schemas.microsoft.com/office/powerpoint/2010/main">
        <p14:section name="Раздел по умолчанию" id="{A927B52B-F34B-4A2C-8EC6-6B7F9657DED9}">
          <p14:sldIdLst>
            <p14:sldId id="319"/>
            <p14:sldId id="336"/>
          </p14:sldIdLst>
        </p14:section>
        <p14:section name="Раздел без заголовка" id="{F3FF2A1B-C052-4DA1-97CF-9A2DAE48625A}">
          <p14:sldIdLst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90" d="100"/>
          <a:sy n="90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407006415864684E-2"/>
          <c:y val="4.4057617797775443E-2"/>
          <c:w val="0.92959304329383075"/>
          <c:h val="0.74823241922345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4478844169246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11867905056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83900928792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478844169246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447884416924664E-2"/>
                  <c:y val="-1.01522842639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12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2254</c:v>
                </c:pt>
                <c:pt idx="1">
                  <c:v>1952</c:v>
                </c:pt>
                <c:pt idx="2">
                  <c:v>1966</c:v>
                </c:pt>
                <c:pt idx="3">
                  <c:v>1892</c:v>
                </c:pt>
                <c:pt idx="4">
                  <c:v>1677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3861961182651E-2"/>
                  <c:y val="-9.511217578388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56861562534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284819893961357E-3"/>
                  <c:y val="-3.3839979163436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693378606858809E-2"/>
                  <c:y val="-7.409419906434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174656597446223E-2"/>
                  <c:y val="-1.563778933732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1552</c:v>
                </c:pt>
                <c:pt idx="1">
                  <c:v>1341</c:v>
                </c:pt>
                <c:pt idx="2">
                  <c:v>1357</c:v>
                </c:pt>
                <c:pt idx="3">
                  <c:v>1303</c:v>
                </c:pt>
                <c:pt idx="4">
                  <c:v>1170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812800"/>
        <c:axId val="70814336"/>
        <c:axId val="0"/>
      </c:bar3DChart>
      <c:catAx>
        <c:axId val="7081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814336"/>
        <c:crosses val="autoZero"/>
        <c:auto val="1"/>
        <c:lblAlgn val="ctr"/>
        <c:lblOffset val="100"/>
        <c:noMultiLvlLbl val="0"/>
      </c:catAx>
      <c:valAx>
        <c:axId val="7081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81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298245614035134E-2"/>
          <c:y val="0.86189258312020467"/>
          <c:w val="0.96576869962167966"/>
          <c:h val="0.13810730511477942"/>
        </c:manualLayout>
      </c:layout>
      <c:overlay val="0"/>
      <c:txPr>
        <a:bodyPr/>
        <a:lstStyle/>
        <a:p>
          <a:pPr rtl="0"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aseline="0"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294077017462597E-2"/>
          <c:y val="4.7457871083650086E-2"/>
          <c:w val="0.90229420109220304"/>
          <c:h val="0.74823241922345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травмированных граждан</c:v>
                </c:pt>
              </c:strCache>
            </c:strRef>
          </c:tx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12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9 мес. 2024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25</c:v>
                </c:pt>
                <c:pt idx="1">
                  <c:v>28</c:v>
                </c:pt>
                <c:pt idx="2">
                  <c:v>26</c:v>
                </c:pt>
                <c:pt idx="3">
                  <c:v>18</c:v>
                </c:pt>
                <c:pt idx="4">
                  <c:v>17</c:v>
                </c:pt>
                <c:pt idx="5">
                  <c:v>9</c:v>
                </c:pt>
                <c:pt idx="6">
                  <c:v>12</c:v>
                </c:pt>
                <c:pt idx="7">
                  <c:v>11</c:v>
                </c:pt>
                <c:pt idx="8">
                  <c:v>23</c:v>
                </c:pt>
                <c:pt idx="9">
                  <c:v>12</c:v>
                </c:pt>
                <c:pt idx="10">
                  <c:v>5</c:v>
                </c:pt>
                <c:pt idx="11">
                  <c:v>8</c:v>
                </c:pt>
                <c:pt idx="12">
                  <c:v>14</c:v>
                </c:pt>
                <c:pt idx="13">
                  <c:v>17</c:v>
                </c:pt>
                <c:pt idx="1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смертельно травмированных граждан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1907843756301671E-3"/>
                  <c:y val="-3.391130298440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543791675068635E-3"/>
                  <c:y val="-3.391130298440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3815687512602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317973959383581E-2"/>
                  <c:y val="-3.391130298440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1907843756301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200" b="1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9 мес. 2024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7</c:v>
                </c:pt>
                <c:pt idx="1">
                  <c:v>13</c:v>
                </c:pt>
                <c:pt idx="2">
                  <c:v>15</c:v>
                </c:pt>
                <c:pt idx="3">
                  <c:v>7</c:v>
                </c:pt>
                <c:pt idx="4">
                  <c:v>12</c:v>
                </c:pt>
                <c:pt idx="5">
                  <c:v>7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13</c:v>
                </c:pt>
                <c:pt idx="13">
                  <c:v>11</c:v>
                </c:pt>
                <c:pt idx="1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04512"/>
        <c:axId val="30330880"/>
      </c:barChart>
      <c:catAx>
        <c:axId val="303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330880"/>
        <c:crosses val="autoZero"/>
        <c:auto val="1"/>
        <c:lblAlgn val="ctr"/>
        <c:lblOffset val="100"/>
        <c:noMultiLvlLbl val="0"/>
      </c:catAx>
      <c:valAx>
        <c:axId val="3033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04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9298245614035134E-2"/>
          <c:y val="0.86189258312020467"/>
          <c:w val="0.95263157894736838"/>
          <c:h val="0.1150895140664961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aseline="0"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15.10.2024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958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pPr/>
              <a:t>5/15/2009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1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pPr/>
              <a:t>5/15/2009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15.10.2024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0" y="1268760"/>
            <a:ext cx="8548197" cy="4933318"/>
          </a:xfrm>
          <a:prstGeom prst="rect">
            <a:avLst/>
          </a:prstGeom>
        </p:spPr>
      </p:pic>
      <p:pic>
        <p:nvPicPr>
          <p:cNvPr id="11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44" y="1484784"/>
            <a:ext cx="1079580" cy="165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603" y="797074"/>
            <a:ext cx="84168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менее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400 м -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8429" y="212299"/>
            <a:ext cx="3555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625" y="576525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" y="2391078"/>
            <a:ext cx="9070543" cy="41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2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562" y="796706"/>
            <a:ext cx="8582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Категорически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запрещается на станциях и перегонах подлезать под вагоны и перелезать через автосцепки для прохода через путь.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8429" y="212299"/>
            <a:ext cx="3555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625" y="576525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2" y="3353279"/>
            <a:ext cx="4818112" cy="321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78" y="2060848"/>
            <a:ext cx="469007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136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562" y="674325"/>
            <a:ext cx="85829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Прыгать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пассажирской платформы на железнодорожные пути!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8429" y="212299"/>
            <a:ext cx="3555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628800"/>
            <a:ext cx="7696872" cy="513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жд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55380"/>
            <a:ext cx="3049599" cy="220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625" y="576525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07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33" y="2109416"/>
            <a:ext cx="457170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625" y="576525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3326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 для жизни!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1" y="1409874"/>
            <a:ext cx="4315972" cy="24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prizyv.ru/wp-content/uploads/2017/02/221003_1_13606733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634" y="3837608"/>
            <a:ext cx="4248471" cy="283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509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3805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оставляй на железнодорожных путях посторонние предметы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4" y="2924944"/>
            <a:ext cx="5398354" cy="363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73323"/>
            <a:ext cx="4602088" cy="345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2414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Несчастные случаи на железных дорогах наносят государству огромный ущерб. Здесь и прямые убытки от разрушения транспортных средств, порчи грузов и железнодорожных сооружений, но главный же ущерб общества – это невосполнимость человеческих потерь.</a:t>
            </a:r>
          </a:p>
          <a:p>
            <a:pPr indent="3429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Берегите себя, если вы сами о себе не переживаете, то не поможет уже ничто, а железная дорога не прощает небрежностей и оплошностей!</a:t>
            </a:r>
          </a:p>
          <a:p>
            <a:pPr indent="3429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бдительны и осторожны!</a:t>
            </a:r>
          </a:p>
          <a:p>
            <a:pPr indent="342900" algn="ctr">
              <a:spcAft>
                <a:spcPts val="0"/>
              </a:spcAft>
            </a:pP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искренним к Вам уважением, </a:t>
            </a:r>
          </a:p>
          <a:p>
            <a:pPr indent="342900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Сектор охраны труда и промышленной безопасности  ОП «Дирекция инфраструктуры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   </a:t>
            </a:r>
          </a:p>
          <a:p>
            <a:pPr indent="342900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государственного унитарного предприятия «Крымская железная дорога».</a:t>
            </a:r>
          </a:p>
          <a:p>
            <a:pPr indent="342900">
              <a:spcAft>
                <a:spcPts val="0"/>
              </a:spcAf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подготовки презентации использовались материалы из открытых интернет-источников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288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528" y="188640"/>
            <a:ext cx="8424936" cy="6264696"/>
          </a:xfrm>
        </p:spPr>
        <p:txBody>
          <a:bodyPr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Перспективы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железнодорожного транспорта предусматривают увеличение скорости подвижного состава до 160 - 200 км/ч и появление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200 - 350 км/ч. Огромные российские расстояния экономически выгодно преодолевать за минимальное время.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огромных объемах перевозок, высокой интенсивности и повышенных скоростях движения поездов железные дороги являются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зоной повышенной опасности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2860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/>
              <a:t>За </a:t>
            </a:r>
            <a:r>
              <a:rPr lang="ru-RU" sz="2400" dirty="0"/>
              <a:t>период с 2019 по 2023 год травматизм на железнодорожных путях снижен на 25,6 % (с </a:t>
            </a:r>
            <a:r>
              <a:rPr lang="ru-RU" sz="2400" dirty="0" smtClean="0"/>
              <a:t>2254 </a:t>
            </a:r>
            <a:r>
              <a:rPr lang="ru-RU" sz="2400" dirty="0"/>
              <a:t>человек в 2019 году до </a:t>
            </a:r>
            <a:r>
              <a:rPr lang="ru-RU" sz="2400" dirty="0" smtClean="0"/>
              <a:t>1677 </a:t>
            </a:r>
            <a:r>
              <a:rPr lang="ru-RU" sz="2400" dirty="0"/>
              <a:t>человек в 2023 году), смертельный травматизм — на 24,6 % (с </a:t>
            </a:r>
            <a:r>
              <a:rPr lang="ru-RU" sz="2400" dirty="0" smtClean="0"/>
              <a:t>1552 </a:t>
            </a:r>
            <a:r>
              <a:rPr lang="ru-RU" sz="2400" dirty="0"/>
              <a:t>человек в 2019 году до </a:t>
            </a:r>
            <a:r>
              <a:rPr lang="ru-RU" sz="2400" dirty="0" smtClean="0"/>
              <a:t>1170 </a:t>
            </a:r>
            <a:r>
              <a:rPr lang="ru-RU" sz="2400" dirty="0"/>
              <a:t>человек в 2023 году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4422247"/>
              </p:ext>
            </p:extLst>
          </p:nvPr>
        </p:nvGraphicFramePr>
        <p:xfrm>
          <a:off x="323528" y="2111046"/>
          <a:ext cx="8568952" cy="463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492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28600"/>
            <a:ext cx="88392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Несмотря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проводимую на Крымской железной дороге работу по профилактике случаев наезда на посторонних движущимся подвижным составом, случаи травматизма продолжают иметь место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непроизводственного травматизма за 2010 – 2024 гг.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27566388"/>
              </p:ext>
            </p:extLst>
          </p:nvPr>
        </p:nvGraphicFramePr>
        <p:xfrm>
          <a:off x="1" y="2003585"/>
          <a:ext cx="88924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507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6096" y="112474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Основными причинами травмирования людей являются незнание и нарушение правил безопасности при нахождении в зоне железнодорожных путей, неоправданная спешка и беспечность, нежелание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пользоваться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переходными мостами, тоннелями и настилами, а порой озорство, хулиганство и игры, как на железнодорожных путях, так и на прилегающей к ним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территории.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8640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320" y="5373215"/>
            <a:ext cx="1470653" cy="131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979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570" y="692696"/>
            <a:ext cx="8856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66529" y="188640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0" y="2665120"/>
            <a:ext cx="6229746" cy="419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2253" y="5661248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1835696" y="4473116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4338" y="3024336"/>
            <a:ext cx="1864581" cy="166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419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5791" y="692696"/>
            <a:ext cx="79928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переездами.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5702" y="188639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5" y="1806927"/>
            <a:ext cx="7576610" cy="505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4906" y="1806927"/>
            <a:ext cx="1838097" cy="18380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1003" y="599821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73" y="3861048"/>
            <a:ext cx="1905000" cy="1905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07318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5791" y="692696"/>
            <a:ext cx="79928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станциях, где мостов и тоннелей нет, граждане должны переходить железнодорожные пути по настилам, а также в местах, где установлены указатели «Переход через пути».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5702" y="188639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625" y="5765254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9" y="2018804"/>
            <a:ext cx="7036493" cy="465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95" y="2132856"/>
            <a:ext cx="2122810" cy="341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2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5791" y="692696"/>
            <a:ext cx="79928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Запрещается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</a:p>
        </p:txBody>
      </p:sp>
      <p:pic>
        <p:nvPicPr>
          <p:cNvPr id="8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5506487"/>
            <a:ext cx="1428750" cy="8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3380529"/>
            <a:ext cx="4968194" cy="331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3" y="1963783"/>
            <a:ext cx="5468065" cy="307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48429" y="212300"/>
            <a:ext cx="3555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56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лассический фотоальбом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513</Words>
  <Application>Microsoft Office PowerPoint</Application>
  <PresentationFormat>Экран (4:3)</PresentationFormat>
  <Paragraphs>68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Классический 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2024-10-14T13:15:14Z</dcterms:created>
  <dcterms:modified xsi:type="dcterms:W3CDTF">2024-10-15T10:07:25Z</dcterms:modified>
</cp:coreProperties>
</file>